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80" r:id="rId4"/>
    <p:sldId id="302" r:id="rId5"/>
    <p:sldId id="262" r:id="rId6"/>
    <p:sldId id="301" r:id="rId7"/>
    <p:sldId id="319" r:id="rId8"/>
    <p:sldId id="264" r:id="rId9"/>
    <p:sldId id="278" r:id="rId10"/>
    <p:sldId id="304" r:id="rId11"/>
    <p:sldId id="268" r:id="rId12"/>
    <p:sldId id="320" r:id="rId13"/>
    <p:sldId id="299" r:id="rId14"/>
    <p:sldId id="271" r:id="rId15"/>
    <p:sldId id="272" r:id="rId16"/>
    <p:sldId id="314" r:id="rId17"/>
    <p:sldId id="275" r:id="rId18"/>
    <p:sldId id="279" r:id="rId19"/>
    <p:sldId id="281" r:id="rId20"/>
    <p:sldId id="282" r:id="rId21"/>
    <p:sldId id="321" r:id="rId22"/>
    <p:sldId id="322" r:id="rId23"/>
    <p:sldId id="283" r:id="rId24"/>
    <p:sldId id="284" r:id="rId25"/>
    <p:sldId id="285" r:id="rId26"/>
    <p:sldId id="286" r:id="rId27"/>
    <p:sldId id="308" r:id="rId28"/>
    <p:sldId id="294" r:id="rId29"/>
    <p:sldId id="309" r:id="rId30"/>
    <p:sldId id="310" r:id="rId31"/>
    <p:sldId id="288" r:id="rId32"/>
    <p:sldId id="287" r:id="rId33"/>
    <p:sldId id="305" r:id="rId34"/>
    <p:sldId id="296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56" d="100"/>
          <a:sy n="56" d="100"/>
        </p:scale>
        <p:origin x="-12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72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41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9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0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690112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8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35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39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89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4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3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DFEDB7F-1956-4B30-A08A-590BD4818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1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37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142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9289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2960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901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733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83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1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DED0FC-B9B5-4735-9F3D-036524E4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DFCD99B-164D-41D4-810F-75C1DDC7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E4CF3A9-3BBA-4096-B1D3-5705FBD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2E1-305E-44B7-9754-DCE94AC5691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946EF0B-F039-40DA-BCA4-002AE95D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8EF483-A7FF-465F-8D13-8D06E12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81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04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9F7415-ACB7-471A-B989-8C5C22B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DD2D8B-5FD9-4337-AF59-148BC38D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A81DC0C-64AD-43E1-81A6-47EDEE4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4642-2E74-45C7-8528-B3B46727335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B772F4B-962F-47A1-AF53-BBC0949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52F6C2A-52EA-43B9-8B8E-7BD6955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655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CDC91F-B9B6-4BB6-8BC8-36CE302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DA32756-A587-4472-8AE8-A0DF119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D08D991-5240-457A-9049-548052E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47B4-6692-4E62-BE28-AC29FD075B0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45FE713-20E2-4667-9BB0-0B4A3C0B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93C93DF-AEE8-48F5-8A62-17F95E7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256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359294-0936-4E66-A8B0-351E644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B06FDCE-0ECF-42F7-BE36-A3ACC1A0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8EAC88F-1062-41BD-80A9-7CB031CF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1558B49-6059-4BBE-9374-75C8220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2B3-E957-43A5-AF41-5F5011E2F83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2327B1A-66E8-47A8-830C-DACCC86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9ADF6BD-ADF2-4C61-B3D8-523BDED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545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16D7B3-5D6F-4DA0-9D7B-EF03D24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5B07605-848F-4207-88BB-B06C24F5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0F20C0A-49BF-42E9-8F52-CB17D1C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7C312A2-B729-404B-98CE-39798E2A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D8ABFAE-7DA9-4A28-8D00-B64EE70D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3045595-6B6D-4126-A329-FFFACE64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A5D-2AA0-4BF6-8C80-0B4A4DD924C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0C30E1C5-CCC2-4243-B716-F043FDF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DA4F811-8438-4F12-9078-92673690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669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95FA9E-7290-49FF-9021-28E7B27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6E3CEA3-9C08-41B5-8015-12B48CA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4AD-0E21-4179-9D1A-4EADA2805726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B0A7031-5EB0-47DB-A59D-4FFC888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1913170-C0DE-4E08-888D-DECF7C2E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209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4601389-EEBA-44DB-A76D-B3EEAF8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E3A2-B615-4D26-903C-76DE82961F21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28C61A9-81C9-414E-826C-60FD1A0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2B1F813-BC7D-4B07-BDA0-443513E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087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7449E8-06A8-48CB-9FDF-B8CB035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2220914-435E-443D-B9C6-9058F0DD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FB111AB-3F94-4A3F-B993-7B4B5F612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2AFF550-6759-42E9-848C-FD9174FE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ED-1A66-4273-88B1-D9539D6C13E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A0D6F81-10E0-49C1-B584-23A3E52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0D7CBFB-069E-46B0-8A38-06CD6524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210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92C002-6A8A-48A7-B76D-0135E87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9152C15-AE2B-42E8-AA09-EDA4A8E7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15C5812-E16D-43E8-BE13-E5B36124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52206C9-ED4F-4CF2-83F5-4BB8AF0A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5812-8851-4AC9-AFD5-99A8359F912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9DB3DA1-C0D5-4DAB-A4B9-03B8AD6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3E69426-9575-4286-85F7-F40BC81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624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B52EC2-7516-48D8-A971-22C8FD2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C034E72-E16A-4C0E-BB04-72CAA76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5594A1-7C5A-48C9-ACA6-EF813DD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DA6-1600-45B4-96A2-3FA5A4EB667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D1596A-3F74-4F72-87B3-A9402F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447ED78-F526-4BE7-A1FA-14A6F6FA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510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4FB61569-3BAB-4EDD-A06D-EBF00F406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F888CE9-DDA7-4ED4-BC99-4D6D422D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EAE81C2-426E-43FC-AD0A-E8FD51E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163-2087-494A-BBB4-1C64BF3DED5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81E1BCA-9FBA-417F-B278-40AC6A8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EFB3202-194C-453B-AF5E-46BE304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1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0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2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7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53" r:id="rId7"/>
    <p:sldLayoutId id="2147483680" r:id="rId8"/>
    <p:sldLayoutId id="2147483683" r:id="rId9"/>
    <p:sldLayoutId id="2147483686" r:id="rId10"/>
    <p:sldLayoutId id="2147483677" r:id="rId11"/>
    <p:sldLayoutId id="2147483681" r:id="rId12"/>
    <p:sldLayoutId id="2147483684" r:id="rId13"/>
    <p:sldLayoutId id="2147483687" r:id="rId14"/>
    <p:sldLayoutId id="2147483678" r:id="rId15"/>
    <p:sldLayoutId id="2147483682" r:id="rId16"/>
    <p:sldLayoutId id="2147483688" r:id="rId17"/>
    <p:sldLayoutId id="2147483685" r:id="rId18"/>
    <p:sldLayoutId id="2147483679" r:id="rId19"/>
    <p:sldLayoutId id="2147483672" r:id="rId20"/>
    <p:sldLayoutId id="2147483651" r:id="rId21"/>
    <p:sldLayoutId id="2147483652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62048F4-C93B-43D5-B93A-D9B46861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66849BA-577E-472B-833D-7F5A7A2C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821513E-16D0-46D5-8882-5F81C3F22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C97-F0F6-436A-AFCB-2F18E01A5C20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94C2E6-9CDB-4DFF-AF1A-07113CF2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D908503-C755-4C1E-8E2E-381A93A1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113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.dzialajlokalnie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fundacjahoryzont360.p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olecznikrok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ZbiorkiDzialajLokalnie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lever-basic-dzialaj-lokalnie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6626266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474" y="3773046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2022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prowadzone wcześniej działania. Zatem od wnioskodawców oczekujemy nowych pomysłów, nowych ofert, które mogą być adaptacją działań podejmowanych przez inne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lub zupełnie nową propozycją. 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(trwające krócej niż 2/3miesiące).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Wyjątkiem będzie finansowane działań akcyjnych i jednorazowych, ale wyłącznie zmniejszających negatywne skutki pandemii lub są nastawione na wsparcie uchodźców z Ukrainy.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8" y="398176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31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„Działaj lokalnie i solidarnie z Ukrainą” 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025256" cy="471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„Działaj Lokalnie”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otwieramy się na projekty interwencyjne wspierające uchodźców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Ukrainy w ramach ścieżki specjalnej „Działaj lokalnie i solidarnie z Ukrainą”.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Będziemy wspierać zapewnienie im bezpieczeństwa, wsparcie humanitarne, pomoc w integracji w Polsce, działania edukacyjne i opiekuńcze dla dzieci. Środki będzie można przeznaczyć na takie działania jak: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wspieranie lokalnych społeczności przyjmujących uchodźców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działania integrujące i adaptacyjne dla osób przybywających z Ukrainy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takie jak: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prawna, edukacyjna, psychologiczna,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w organizacji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np. koordynację pomocy humanitarnej,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punkty kontaktowe, koordynacyjne, informacyjne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 wyposażenia na czas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typu: odzież, środki czystości, wyposażenie mieszkania,</a:t>
            </a:r>
          </a:p>
          <a:p>
            <a:pPr lvl="0" algn="just">
              <a:spcAft>
                <a:spcPts val="6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organizacja zbiórek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(finansowych i rzeczowych).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234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2"/>
            <a:ext cx="10198280" cy="4870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stowarzyszenia kultury fizycznej, organizacje społeczno-zawodowe rolników, koła gospodyń wiejskich wpisane do Krajowego Rejestru Kół Gospodyń Wiejskich prowadzonego przez Agencję Restrukturyzacji i Modernizacji Rolnictwa), z wyłączeniem fundacji skarbu państwa </a:t>
            </a:r>
            <a:br>
              <a:rPr lang="pl-PL" sz="2000" dirty="0"/>
            </a:br>
            <a:r>
              <a:rPr lang="pl-PL" sz="2000" dirty="0"/>
              <a:t>i ich oddziałów, fundacji utworzonych przez partie polityczne, stowarzyszeń samorządów lokalnych, Lokalnych Grup Działania i Lokalnych Grup Rybackich, Lokalnych Organizacji Turystycznych, związków stowarzyszeń,</a:t>
            </a:r>
          </a:p>
          <a:p>
            <a:pPr marL="504000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7557" y="15059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944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1"/>
            <a:ext cx="10208008" cy="5454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przedszkole publiczne, szkoła publiczna, instytucja kultury, biblioteka publiczna, ośrodek pomocy społecznej, jednostki samorządu terytorialnego, Lokalne Grupy Działania, Lokalne Grupy Rybackie i Lokalne Organizacje </a:t>
            </a:r>
            <a:r>
              <a:rPr lang="pl-PL" sz="2000" dirty="0" smtClean="0"/>
              <a:t>Turystyczne.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pl-PL" sz="2000" dirty="0" smtClean="0"/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pl-PL" sz="2000" dirty="0"/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8967" y="1609694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943623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684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9883" y="372661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0204" y="856022"/>
            <a:ext cx="10181683" cy="600197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</a:t>
            </a:r>
            <a:r>
              <a:rPr lang="pl-PL" sz="2000" b="1" dirty="0" smtClean="0"/>
              <a:t>: Chełmiec, Gródek nad Dunajcem, Korzenna, Łososina Dolna.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xmlns="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048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5317" y="1266061"/>
            <a:ext cx="8070777" cy="487853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/>
              <a:t>3.000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/>
              <a:t>2 maksymalnie 4 miesięcznego </a:t>
            </a:r>
            <a:r>
              <a:rPr lang="pl-PL" sz="2200" dirty="0"/>
              <a:t>projektu jest przewidziany na okres między </a:t>
            </a:r>
            <a:r>
              <a:rPr lang="pl-PL" sz="2200" b="1" dirty="0" smtClean="0"/>
              <a:t>18</a:t>
            </a:r>
            <a:r>
              <a:rPr lang="pl-PL" sz="2200" b="1" dirty="0" smtClean="0"/>
              <a:t>.07.2022 </a:t>
            </a:r>
            <a:r>
              <a:rPr lang="pl-PL" sz="2200" b="1" dirty="0" smtClean="0"/>
              <a:t>– 31.12.2022</a:t>
            </a:r>
            <a:r>
              <a:rPr lang="pl-PL" sz="2200" dirty="0">
                <a:solidFill>
                  <a:srgbClr val="FF00FF"/>
                </a:solidFill>
              </a:rPr>
              <a:t/>
            </a:r>
            <a:br>
              <a:rPr lang="pl-PL" sz="2200" dirty="0">
                <a:solidFill>
                  <a:srgbClr val="FF00FF"/>
                </a:solidFill>
              </a:rPr>
            </a:br>
            <a:r>
              <a:rPr lang="pl-PL" sz="2200" dirty="0"/>
              <a:t>Dopuszcza się realizacje specjalnych projektów, trwających minimum miesiąc, o ile dotyczą one wyłącznie walki z pandemią lub są nastawione</a:t>
            </a:r>
            <a:br>
              <a:rPr lang="pl-PL" sz="2200" dirty="0"/>
            </a:br>
            <a:r>
              <a:rPr lang="pl-PL" sz="2200" dirty="0"/>
              <a:t>na wsparcie uchodźców z Ukrainy.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Pula 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 smtClean="0"/>
              <a:t>18.000 </a:t>
            </a:r>
            <a:r>
              <a:rPr lang="pl-PL" altLang="pl-PL" sz="2200" b="1" dirty="0"/>
              <a:t>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Termin złożenia wniosku: </a:t>
            </a:r>
            <a:r>
              <a:rPr lang="pl-PL" altLang="pl-PL" sz="2200" b="1" dirty="0" smtClean="0"/>
              <a:t>30</a:t>
            </a:r>
            <a:r>
              <a:rPr lang="pl-PL" altLang="pl-PL" sz="2200" b="1" dirty="0" smtClean="0"/>
              <a:t>.06.2022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 </a:t>
            </a:r>
            <a:r>
              <a:rPr lang="pl-PL" altLang="pl-PL" sz="2200" b="1" dirty="0"/>
              <a:t>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>
                <a:solidFill>
                  <a:srgbClr val="FF00FF"/>
                </a:solidFill>
                <a:hlinkClick r:id="rId3"/>
              </a:rPr>
              <a:t>http://system.dzialajlokalnie.pl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</a:t>
            </a:r>
            <a:r>
              <a:rPr lang="pl-PL" altLang="pl-PL" sz="2200" b="1" dirty="0" smtClean="0"/>
              <a:t>18</a:t>
            </a:r>
            <a:r>
              <a:rPr lang="pl-PL" altLang="pl-PL" sz="2200" b="1" dirty="0" smtClean="0"/>
              <a:t> lipca </a:t>
            </a:r>
            <a:r>
              <a:rPr lang="pl-PL" altLang="pl-PL" sz="2200" b="1" dirty="0" smtClean="0"/>
              <a:t>2022 </a:t>
            </a:r>
            <a:r>
              <a:rPr lang="pl-PL" altLang="pl-PL" sz="2200" dirty="0"/>
              <a:t>–</a:t>
            </a:r>
            <a:r>
              <a:rPr lang="pl-PL" altLang="pl-PL" sz="2200" b="1" dirty="0"/>
              <a:t> 31 grudnia 2022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siedzibie ODL pod nr </a:t>
            </a:r>
            <a:r>
              <a:rPr lang="pl-PL" altLang="pl-PL" sz="2200" b="1" dirty="0" smtClean="0"/>
              <a:t>telefonu: 667666508</a:t>
            </a:r>
            <a:endParaRPr lang="pl-PL" altLang="pl-PL" sz="2200" b="1" dirty="0"/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Formularz wniosku i regulamin konkursu można obejrzeć na stronie</a:t>
            </a:r>
            <a:r>
              <a:rPr lang="pl-PL" altLang="pl-PL" sz="2200" b="1" dirty="0" smtClean="0"/>
              <a:t>: </a:t>
            </a:r>
            <a:r>
              <a:rPr lang="pl-PL" altLang="pl-PL" sz="2200" b="1" dirty="0" smtClean="0">
                <a:hlinkClick r:id="rId4"/>
              </a:rPr>
              <a:t>www.fundacjahoryzont360.pl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310867" y="362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4943" y="1256436"/>
            <a:ext cx="8304075" cy="376010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 i w 2022 roku projektów służących walce z pandemią lub przeciwdziałaniu negatywnym skutkom pandemii</a:t>
            </a:r>
            <a:br>
              <a:rPr lang="pl-PL" sz="2000" dirty="0"/>
            </a:br>
            <a:r>
              <a:rPr lang="pl-PL" sz="2000" dirty="0"/>
              <a:t>lub są nastawione na wsparcie uchodźców z Ukrainy),</a:t>
            </a:r>
            <a:endParaRPr lang="pl-PL" altLang="pl-PL" sz="2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</p:spTree>
    <p:extLst>
      <p:ext uri="{BB962C8B-B14F-4D97-AF65-F5344CB8AC3E}">
        <p14:creationId xmlns:p14="http://schemas.microsoft.com/office/powerpoint/2010/main" xmlns="" val="407897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http://system.dzialajlokalnie.pl</a:t>
            </a:r>
          </a:p>
        </p:txBody>
      </p:sp>
    </p:spTree>
    <p:extLst>
      <p:ext uri="{BB962C8B-B14F-4D97-AF65-F5344CB8AC3E}">
        <p14:creationId xmlns:p14="http://schemas.microsoft.com/office/powerpoint/2010/main" xmlns="" val="350118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974937"/>
          </a:xfrm>
        </p:spPr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 smtClean="0"/>
              <a:t>30</a:t>
            </a:r>
            <a:r>
              <a:rPr lang="pl-PL" sz="2000" b="1" dirty="0" smtClean="0"/>
              <a:t>.06.2022 </a:t>
            </a:r>
            <a:r>
              <a:rPr lang="pl-PL" sz="2000" b="1" dirty="0"/>
              <a:t>r.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dirty="0"/>
              <a:t>programu „Działaj Lokalnie”</a:t>
            </a:r>
            <a:br>
              <a:rPr lang="pl-PL" sz="2000" dirty="0"/>
            </a:br>
            <a:r>
              <a:rPr lang="pl-PL" sz="2000" dirty="0"/>
              <a:t>i jest kompletny (tj. zawiera odpowiedzi na wszystkie pytania).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części III Regulaminu.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/>
              <a:t>2-4</a:t>
            </a:r>
            <a:r>
              <a:rPr lang="pl-PL" sz="2000" b="1" dirty="0">
                <a:solidFill>
                  <a:srgbClr val="FF00FF"/>
                </a:solidFill>
              </a:rPr>
              <a:t> </a:t>
            </a:r>
            <a:r>
              <a:rPr lang="pl-PL" sz="2000" dirty="0" smtClean="0"/>
              <a:t>miesięcznego </a:t>
            </a:r>
            <a:r>
              <a:rPr lang="pl-PL" sz="2000" dirty="0"/>
              <a:t>projektu jest przewidziany na okres między </a:t>
            </a:r>
            <a:r>
              <a:rPr lang="pl-PL" sz="2000" b="1" dirty="0" smtClean="0"/>
              <a:t>18</a:t>
            </a:r>
            <a:r>
              <a:rPr lang="pl-PL" sz="2000" b="1" dirty="0" smtClean="0"/>
              <a:t>.07.2022 </a:t>
            </a:r>
            <a:r>
              <a:rPr lang="pl-PL" sz="2000" b="1" dirty="0" smtClean="0"/>
              <a:t>– 31.12.2022</a:t>
            </a:r>
            <a:r>
              <a:rPr lang="pl-PL" sz="2000" dirty="0">
                <a:solidFill>
                  <a:srgbClr val="FF00FF"/>
                </a:solidFill>
              </a:rPr>
              <a:t/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/>
              <a:t>Dopuszcza się realizacje specjalnych projektów, trwających minimum miesiąc, o ile dotyczą one wyłącznie walki z pandemią lub są nastawione</a:t>
            </a:r>
            <a:br>
              <a:rPr lang="pl-PL" sz="2000" dirty="0"/>
            </a:br>
            <a:r>
              <a:rPr lang="pl-PL" sz="2000" dirty="0"/>
              <a:t>na wsparcie uchodźców z Ukrainy.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0781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23823" cy="4711845"/>
          </a:xfrm>
        </p:spPr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 smtClean="0"/>
              <a:t>3.000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 i w 2022 roku projektów służących przeciwdziałaniu negatywnym skutkom pandemii</a:t>
            </a:r>
            <a:br>
              <a:rPr lang="pl-PL" sz="2000" dirty="0"/>
            </a:br>
            <a:r>
              <a:rPr lang="pl-PL" sz="2000" dirty="0"/>
              <a:t>lub są nastawione na wsparcie uchodźców z Ukrainy 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</a:t>
            </a:r>
            <a:r>
              <a:rPr lang="pl-PL" altLang="pl-PL" sz="2000" b="1" dirty="0" err="1"/>
              <a:t>PAFW</a:t>
            </a:r>
            <a:r>
              <a:rPr lang="pl-PL" altLang="pl-PL" sz="2000" b="1" dirty="0"/>
              <a:t/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02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78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xmlns="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 descr="HORYZONT_360_logo_peł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325" y="4517495"/>
            <a:ext cx="1657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736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Uproszczenia we wniosku: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23822" y="1644505"/>
            <a:ext cx="8429978" cy="4711845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specjalnych projektów, trwających minimum miesiąc, o ile dotyczą one wyłącznie walki z pandemią lub są nastawione na wsparcie uchodźców z Ukrainy, odpowiedzi na poszczególne pytania z wniosku mogą być krótsze, mniej obszerne, bez pogłębionych analiz.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dane pytanie nie odnosi się do zaplanowanych działań, wnioskodawca może wpisać „Nie dotyczy”.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odpowiedzi na pytanie 15a powinny znaleźć się opisy działań zapobiegających pandemii i/lub negatywnym skutkom pandemii lub inicjatyw na rzecz wsparcia uchodźców. Nieobowiązkowe pytania z wniosku to: 15.f, 15.i, 15.j, 16, 21. W pytaniu 22 wystarczy zaznaczyć jedną, dowolną odpowiedź. </a:t>
            </a:r>
          </a:p>
          <a:p>
            <a:pPr algn="just">
              <a:spcAft>
                <a:spcPts val="6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07980" y="1618254"/>
            <a:ext cx="26577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Uproszenia we wnioskach,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które dotyczą </a:t>
            </a:r>
            <a:r>
              <a:rPr lang="pl-PL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walki z pandemią lub są nastawione</a:t>
            </a:r>
            <a:br>
              <a:rPr lang="pl-PL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wsparcie uchodźców </a:t>
            </a:r>
          </a:p>
          <a:p>
            <a:r>
              <a:rPr lang="pl-PL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 Ukrainy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 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687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Uproszczenia we wniosku: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17476" y="1784056"/>
            <a:ext cx="8036323" cy="440120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Wniosek w programie „Działaj Lokalnie” należy traktować jako instruktaż, który „prowadzi piszącego za rękę”. Pokazuje, co można robić w ramach projektu: do kogo zwrócić się o pomoc? Gdzie i jak promować projekt? Zwracamy uwagę, że generator pozwala, by odpowiedzi na poszczególne pytania były minimalne.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wybranych pytaniach można wstawić odpowiedź „Nie dotyczy”.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Uproszenia we wnioskach,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które dotyczą </a:t>
            </a:r>
            <a:r>
              <a:rPr lang="pl-PL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walki z pandemią lub są nastawione na wsparcie uchodźców </a:t>
            </a:r>
          </a:p>
          <a:p>
            <a:r>
              <a:rPr lang="pl-PL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 Ukrainy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 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21</a:t>
            </a:fld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113961" y="1784056"/>
            <a:ext cx="0" cy="164494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073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8C75486-7967-4C37-8DD0-262C4A454F90}"/>
              </a:ext>
            </a:extLst>
          </p:cNvPr>
          <p:cNvSpPr txBox="1"/>
          <p:nvPr/>
        </p:nvSpPr>
        <p:spPr>
          <a:xfrm>
            <a:off x="438539" y="1731932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C6A3018-EA07-4710-A4D2-A577B08F07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9584" y="1801323"/>
            <a:ext cx="6006581" cy="41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86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4" y="1477818"/>
            <a:ext cx="8052116" cy="4711845"/>
          </a:xfrm>
        </p:spPr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7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42785" cy="4711845"/>
          </a:xfrm>
        </p:spPr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 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projektu, n</a:t>
            </a:r>
            <a:r>
              <a:rPr lang="pl-PL" altLang="pl-PL" sz="2000" i="1" dirty="0"/>
              <a:t>ie dotyczy to projektów mających na celu walkę ze skutkami pandemii COVID-19 w sytuacji wygaśnięcia pandemii na danym terenie</a:t>
            </a:r>
            <a:br>
              <a:rPr lang="pl-PL" altLang="pl-PL" sz="2000" i="1" dirty="0"/>
            </a:br>
            <a:r>
              <a:rPr lang="pl-PL" altLang="pl-PL" sz="2000" i="1" dirty="0"/>
              <a:t>i zniesienia obostrzeń sanitarnych;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32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05790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283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7118" y="1802352"/>
            <a:ext cx="6155592" cy="39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31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795" y="106361"/>
            <a:ext cx="4393184" cy="658977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o tytuł 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„Społecznika Roku”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tygodnika „Newsweek Polska”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zaangażowanie lokalne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osób, które działają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rzecz innych, aktywizując swoją społeczność.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Nabór wniosków jest ogłaszany we wrześniu. </a:t>
            </a:r>
          </a:p>
          <a:p>
            <a:pPr>
              <a:lnSpc>
                <a:spcPct val="140000"/>
              </a:lnSpc>
            </a:pPr>
            <a:endParaRPr lang="pl-PL" altLang="pl-PL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Więcej informacji: 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https://www.newsweek.pl/spolecznik-roku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https://www.facebook.com/spolecznikroku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097880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Poprzez Allegro Lokalnie można wspierać swoje lokalne inicjatywy</a:t>
            </a:r>
            <a:br>
              <a:rPr lang="pl-PL" sz="2000" b="1" dirty="0"/>
            </a:br>
            <a:r>
              <a:rPr lang="pl-PL" sz="2000" b="1" dirty="0"/>
              <a:t>w formie zbiórek (tzw. crowdfunding), a zbiórką może być właściwie</a:t>
            </a:r>
            <a:br>
              <a:rPr lang="pl-PL" sz="2000" b="1" dirty="0"/>
            </a:br>
            <a:r>
              <a:rPr lang="pl-PL" sz="2000" b="1" dirty="0"/>
              <a:t>każda akcja wspierająca lokalną społeczność. </a:t>
            </a:r>
          </a:p>
          <a:p>
            <a:pPr marL="0" indent="0">
              <a:buNone/>
            </a:pPr>
            <a:r>
              <a:rPr lang="pl-PL" sz="2000" dirty="0"/>
              <a:t>Można ją założyć jako fundacja, stowarzyszenie, szkoła lub przedszkole</a:t>
            </a:r>
            <a:br>
              <a:rPr lang="pl-PL" sz="2000" dirty="0"/>
            </a:br>
            <a:r>
              <a:rPr lang="pl-PL" sz="2000" dirty="0"/>
              <a:t>– jeśli użytkownik działa w ramach organizacji (np. pełni funkcję dyrektora szkoły, jest członkiem rady rodziców, wolontariuszem).</a:t>
            </a:r>
          </a:p>
          <a:p>
            <a:pPr marL="0" indent="0">
              <a:buNone/>
            </a:pPr>
            <a:r>
              <a:rPr lang="pl-PL" sz="2000" b="1" dirty="0"/>
              <a:t>Taka zbiórka może być sposobem na pozyskanie wymaganego wkładu finansowego do projektu.</a:t>
            </a:r>
          </a:p>
          <a:p>
            <a:pPr marL="0" indent="0">
              <a:buNone/>
            </a:pPr>
            <a:r>
              <a:rPr lang="pl-PL" sz="2000" dirty="0"/>
              <a:t>Allegro Lokalnie to serwis stworzony z myślą o prywatnych osobach sprzedających, skierowany zarówno do odbiorców lokalnych,</a:t>
            </a:r>
            <a:br>
              <a:rPr lang="pl-PL" sz="2000" dirty="0"/>
            </a:br>
            <a:r>
              <a:rPr lang="pl-PL" sz="2000" dirty="0"/>
              <a:t>jak i mieszkańców całego kraju. Organizacja zakładająca zbiórkę nie ponosi żadnych kosztów. Założenie zbiórki na Allegro Lokalnie jest bezpłatne. Wystawianie przedmiotów, które wspierają zbiórkę jest </a:t>
            </a:r>
            <a:r>
              <a:rPr lang="pl-PL" sz="2000"/>
              <a:t>bezpłatne,</a:t>
            </a:r>
            <a:br>
              <a:rPr lang="pl-PL" sz="2000"/>
            </a:br>
            <a:r>
              <a:rPr lang="pl-PL" sz="2000"/>
              <a:t>pod </a:t>
            </a:r>
            <a:r>
              <a:rPr lang="pl-PL" sz="2000" dirty="0"/>
              <a:t>warunkiem przekazania 100% wartości przedmiotu na zbiórkę.</a:t>
            </a:r>
          </a:p>
          <a:p>
            <a:pPr marL="0" indent="0">
              <a:buNone/>
            </a:pPr>
            <a:r>
              <a:rPr lang="pl-PL" sz="2000" dirty="0"/>
              <a:t>Więcej informacji na stronie: </a:t>
            </a:r>
            <a:r>
              <a:rPr lang="pl-PL" sz="2000" dirty="0">
                <a:hlinkClick r:id="rId2"/>
              </a:rPr>
              <a:t>http://bit.ly/ZbiorkiDzialajLokalnie</a:t>
            </a:r>
            <a:r>
              <a:rPr lang="pl-PL" sz="2000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Zbiórki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Allegro Lokalnie </a:t>
            </a:r>
          </a:p>
        </p:txBody>
      </p:sp>
    </p:spTree>
    <p:extLst>
      <p:ext uri="{BB962C8B-B14F-4D97-AF65-F5344CB8AC3E}">
        <p14:creationId xmlns:p14="http://schemas.microsoft.com/office/powerpoint/2010/main" xmlns="" val="409014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848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D96301-03B0-41B4-B898-3B77B95DA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13953" cy="512846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Sprawdzeniu poziomu kompetencji każdego animatora pomocne jest narzędzie </a:t>
            </a:r>
            <a:r>
              <a:rPr lang="pl-PL" altLang="pl-PL" sz="2000" b="1" dirty="0" err="1"/>
              <a:t>Lever</a:t>
            </a:r>
            <a:r>
              <a:rPr lang="pl-PL" altLang="pl-PL" sz="2000" b="1" dirty="0"/>
              <a:t> Basic: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>
                <a:hlinkClick r:id="rId2"/>
              </a:rPr>
              <a:t>http://bit.ly/lever-basic-dzialaj-lokalnie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Lever</a:t>
            </a:r>
            <a:r>
              <a:rPr lang="pl-PL" altLang="pl-PL" sz="2000" b="1" dirty="0"/>
              <a:t> Basic to bezpłatny test kompetencji, umożliwiający badanie</a:t>
            </a:r>
            <a:br>
              <a:rPr lang="pl-PL" altLang="pl-PL" sz="2000" b="1" dirty="0"/>
            </a:br>
            <a:r>
              <a:rPr lang="pl-PL" altLang="pl-PL" sz="2000" b="1" dirty="0"/>
              <a:t>13 kompetencji miękkich cenionych na rynku pracy. </a:t>
            </a:r>
            <a:r>
              <a:rPr lang="pl-PL" altLang="pl-PL" sz="2000" dirty="0"/>
              <a:t>Dzięki niemu wszystkie osoby związane z programem „Działaj Lokalnie” mogą przekonać się, jakie kompetencje miękkie rozwijali podczas działań społecznych</a:t>
            </a:r>
            <a:br>
              <a:rPr lang="pl-PL" altLang="pl-PL" sz="2000" dirty="0"/>
            </a:br>
            <a:r>
              <a:rPr lang="pl-PL" altLang="pl-PL" sz="2000" dirty="0"/>
              <a:t>oraz które kompetencje są ich mocną stroną.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Jak to działa? </a:t>
            </a:r>
            <a:r>
              <a:rPr lang="pl-PL" altLang="pl-PL" sz="2000" dirty="0"/>
              <a:t>Wypełniając test kompetencji, osoba związana z Programem może odnosić się do wybranych kompetencji i potwierdzać, jedynie te,</a:t>
            </a:r>
            <a:br>
              <a:rPr lang="pl-PL" altLang="pl-PL" sz="2000" dirty="0"/>
            </a:br>
            <a:r>
              <a:rPr lang="pl-PL" altLang="pl-PL" sz="2000" dirty="0"/>
              <a:t>które uznaje za istotne z punktu widzenia jej społecznej działalności.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Test kompetencji wykonuje się przez Internet, w dowolnym miejscu i czasie, dowolną liczbę razy. Na zakończenie można otrzymać zaświadczenie</a:t>
            </a:r>
            <a:br>
              <a:rPr lang="pl-PL" altLang="pl-PL" sz="2000" dirty="0"/>
            </a:br>
            <a:r>
              <a:rPr lang="pl-PL" altLang="pl-PL" sz="2000" dirty="0"/>
              <a:t>z wynikami i raport, ze wskazówkami na temat dalszego rozwoju.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narzędzia jest Fundacja Dobra Sieć.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472AB16-AC19-4280-9A6C-36DE9CBD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37A5807-AAA7-41BE-8DBC-1558A810D6B9}"/>
              </a:ext>
            </a:extLst>
          </p:cNvPr>
          <p:cNvSpPr txBox="1"/>
          <p:nvPr/>
        </p:nvSpPr>
        <p:spPr>
          <a:xfrm>
            <a:off x="179344" y="1477818"/>
            <a:ext cx="255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Lever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Basic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1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11906" cy="507709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395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xmlns="" val="3985481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</p:spTree>
    <p:extLst>
      <p:ext uri="{BB962C8B-B14F-4D97-AF65-F5344CB8AC3E}">
        <p14:creationId xmlns:p14="http://schemas.microsoft.com/office/powerpoint/2010/main" xmlns="" val="344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BA4E087-9C63-4482-968F-919D96C3C40D}"/>
              </a:ext>
            </a:extLst>
          </p:cNvPr>
          <p:cNvSpPr txBox="1"/>
          <p:nvPr/>
        </p:nvSpPr>
        <p:spPr>
          <a:xfrm>
            <a:off x="473312" y="1444706"/>
            <a:ext cx="502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wolontariat, filantropię, przywództwo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i partnerstwo.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13" name="Obraz 12" descr="Obraz zawierający tekst, pozujący, grupa&#10;&#10;Opis wygenerowany automatycznie">
            <a:extLst>
              <a:ext uri="{FF2B5EF4-FFF2-40B4-BE49-F238E27FC236}">
                <a16:creationId xmlns:a16="http://schemas.microsoft.com/office/drawing/2014/main" xmlns="" id="{087EDE06-4B68-49B0-AA7A-D7775E723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633" y="1531673"/>
            <a:ext cx="6245386" cy="46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83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3472" y="1229022"/>
            <a:ext cx="8412520" cy="542781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 </a:t>
            </a:r>
          </a:p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xmlns="" val="32568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EC4C3E7-1DD8-4223-B758-CFC4DC6CE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006" y="3848510"/>
            <a:ext cx="4077729" cy="25146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Działaj Lokalnie to: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840" y="1775870"/>
            <a:ext cx="505206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13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xmlns="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18"/>
            <a:ext cx="10028647" cy="68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</p:spTree>
    <p:extLst>
      <p:ext uri="{BB962C8B-B14F-4D97-AF65-F5344CB8AC3E}">
        <p14:creationId xmlns:p14="http://schemas.microsoft.com/office/powerpoint/2010/main" xmlns="" val="49034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86468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025256" cy="4711845"/>
          </a:xfrm>
          <a:noFill/>
        </p:spPr>
        <p:txBody>
          <a:bodyPr>
            <a:normAutofit lnSpcReduction="10000"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finansowe,</a:t>
            </a:r>
          </a:p>
          <a:p>
            <a:r>
              <a:rPr lang="pl-PL" sz="2000" b="1" dirty="0"/>
              <a:t>przewidują działania zmniejszające negatywne skutki pandemii oraz wspierają inicjatywy lokalne na rzecz pomocy uchodźcom z Ukrainy. </a:t>
            </a:r>
            <a:r>
              <a:rPr lang="pl-PL" sz="2000" dirty="0"/>
              <a:t>Te negatywne skutki pandemii mogą dotyczyć różnych obszarów, np. edukacji, sportu, kultury, zdrowia, aktywności społecznej. Mogą też dotyczyć różnych form społecznego zaangażowania, np.: konieczność zastąpienia działań edukacyjnych ze świata realnego, przeniesienia ich do przestrzeni online.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2692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754</Words>
  <Application>Microsoft Office PowerPoint</Application>
  <PresentationFormat>Niestandardowy</PresentationFormat>
  <Paragraphs>202</Paragraphs>
  <Slides>33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Motyw pakietu Office</vt:lpstr>
      <vt:lpstr>Projekt niestandardowy</vt:lpstr>
      <vt:lpstr>Spotkanie informacyjne dla wnioskodawców  programu „Działaj Lokalnie”</vt:lpstr>
      <vt:lpstr>Slajd 2</vt:lpstr>
      <vt:lpstr>Slajd 3</vt:lpstr>
      <vt:lpstr>Slajd 4</vt:lpstr>
      <vt:lpstr>Slajd 5</vt:lpstr>
      <vt:lpstr>Działaj Lokalnie to: </vt:lpstr>
      <vt:lpstr>Slajd 7</vt:lpstr>
      <vt:lpstr>Zasady udziału w Programie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Formularz wniosku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Dodatkowe możliwości dla uczestników Programu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Dziękujemy za uwagę i zapraszamy do dyskusji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ACER</cp:lastModifiedBy>
  <cp:revision>107</cp:revision>
  <dcterms:created xsi:type="dcterms:W3CDTF">2021-03-24T14:14:58Z</dcterms:created>
  <dcterms:modified xsi:type="dcterms:W3CDTF">2022-05-23T21:10:10Z</dcterms:modified>
</cp:coreProperties>
</file>