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0" r:id="rId4"/>
    <p:sldId id="302" r:id="rId5"/>
    <p:sldId id="262" r:id="rId6"/>
    <p:sldId id="301" r:id="rId7"/>
    <p:sldId id="319" r:id="rId8"/>
    <p:sldId id="264" r:id="rId9"/>
    <p:sldId id="278" r:id="rId10"/>
    <p:sldId id="304" r:id="rId11"/>
    <p:sldId id="268" r:id="rId12"/>
    <p:sldId id="300" r:id="rId13"/>
    <p:sldId id="299" r:id="rId14"/>
    <p:sldId id="271" r:id="rId15"/>
    <p:sldId id="272" r:id="rId16"/>
    <p:sldId id="314" r:id="rId17"/>
    <p:sldId id="275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308" r:id="rId26"/>
    <p:sldId id="294" r:id="rId27"/>
    <p:sldId id="309" r:id="rId28"/>
    <p:sldId id="310" r:id="rId29"/>
    <p:sldId id="288" r:id="rId30"/>
    <p:sldId id="287" r:id="rId31"/>
    <p:sldId id="305" r:id="rId32"/>
    <p:sldId id="296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56" d="100"/>
          <a:sy n="56" d="100"/>
        </p:scale>
        <p:origin x="-12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72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4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690112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pPr/>
              <a:t>23.05.2022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.dzialajlokalnie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fundacjahoryzont360.p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olecznikrok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ZbiorkiDzialajLokalnie" TargetMode="Externa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ever-basic-dzialaj-lokalnie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6626266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474" y="3773046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2022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prowadzone wcześniej działania. Zatem od wnioskodawców oczekujemy nowych pomysłów, nowych ofert, które mogą być adaptacją działań podejmowanych przez inne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lub zupełnie nową propozycją. 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(trwające krócej niż 2/3miesiące).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Wyjątkiem będzie finansowane działań akcyjnych i jednorazowych, ale wyłącznie zmniejszających negatywne skutki pandemii.</a:t>
            </a:r>
            <a:endParaRPr lang="pl-PL" sz="18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xmlns="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8" y="398176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31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E09B35B-8F0F-4CF9-AAAE-5E54171C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9EBBE5B-2AEA-49FE-8B7F-E69A89859335}"/>
              </a:ext>
            </a:extLst>
          </p:cNvPr>
          <p:cNvSpPr txBox="1"/>
          <p:nvPr/>
        </p:nvSpPr>
        <p:spPr>
          <a:xfrm>
            <a:off x="240633" y="1588168"/>
            <a:ext cx="5216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+mj-lt"/>
              </a:rPr>
              <a:t>Na czym skupiamy się w 2022 roku w „Działaj </a:t>
            </a:r>
            <a:r>
              <a:rPr lang="pl-PL" sz="2800" b="1" i="0" u="none" strike="noStrike" baseline="0" dirty="0">
                <a:solidFill>
                  <a:schemeClr val="bg1"/>
                </a:solidFill>
                <a:latin typeface="+mj-lt"/>
              </a:rPr>
              <a:t>Lokalnie”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3Font_3"/>
            </a:endParaRPr>
          </a:p>
          <a:p>
            <a:pPr algn="l"/>
            <a:r>
              <a:rPr lang="pl-PL" sz="2000" b="1" i="0" u="none" strike="noStrike" baseline="0" dirty="0">
                <a:solidFill>
                  <a:schemeClr val="bg1"/>
                </a:solidFill>
              </a:rPr>
              <a:t>Program „Działaj Lokalnie” opieramy</a:t>
            </a:r>
            <a:br>
              <a:rPr lang="pl-PL" sz="2000" b="1" i="0" u="none" strike="noStrike" baseline="0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na tradycyjnych konkursach grantowych</a:t>
            </a:r>
            <a:r>
              <a:rPr lang="pl-PL" sz="2000" b="1" dirty="0">
                <a:solidFill>
                  <a:schemeClr val="bg1"/>
                </a:solidFill>
              </a:rPr>
              <a:t/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oraz wprowadzamy nowe filary: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3DEEFFE-0127-46EE-AFA7-482267E57F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296319"/>
            <a:ext cx="4596363" cy="4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73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2"/>
            <a:ext cx="10198280" cy="4870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stowarzyszenia kultury fizycznej, organizacje społeczno-zawodowe rolników, koła gospodyń wiejskich wpisane do Krajowego Rejestru Kół Gospodyń Wiejskich prowadzonego przez Agencję Restrukturyzacji i Modernizacji Rolnictwa), z wyłączeniem fundacji skarbu państwa </a:t>
            </a:r>
            <a:br>
              <a:rPr lang="pl-PL" sz="2000" dirty="0"/>
            </a:br>
            <a:r>
              <a:rPr lang="pl-PL" sz="2000" dirty="0"/>
              <a:t>i ich oddziałów, fundacji utworzonych przez partie polityczne, stowarzyszeń samorządów lokalnych, Lokalnych Grup Działania i Lokalnych Grup Rybackich, Lokalnych Organizacji Turystycznych, związków stowarzyszeń,</a:t>
            </a:r>
          </a:p>
          <a:p>
            <a:pPr marL="504000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944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208008" cy="5454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przedszkole publiczne, szkoła publiczna, instytucja kultury, biblioteka publiczna, ośrodek pomocy społecznej, jednostki samorządu terytorialnego, Lokalne Grupy Działania, Lokalne Grupy Rybackie i Lokalne Organizacje </a:t>
            </a:r>
            <a:r>
              <a:rPr lang="pl-PL" sz="2000" dirty="0" smtClean="0"/>
              <a:t>Turystyczne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pl-PL" sz="2000" dirty="0" smtClean="0"/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pl-PL" sz="2000" dirty="0"/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xmlns="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684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9883" y="372661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</a:t>
            </a:r>
            <a:r>
              <a:rPr lang="pl-PL" sz="2000" b="1" dirty="0" smtClean="0"/>
              <a:t>: Chełmiec, Gródek nad Dunajcem, Korzenna, Łososina Dolna</a:t>
            </a:r>
            <a:r>
              <a:rPr lang="pl-PL" sz="2000" dirty="0" smtClean="0"/>
              <a:t>,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xmlns="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048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5317" y="1266061"/>
            <a:ext cx="8070777" cy="487853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Kwota dotacji: </a:t>
            </a:r>
            <a:r>
              <a:rPr lang="pl-PL" altLang="pl-PL" sz="2000" dirty="0"/>
              <a:t>maksymalnie </a:t>
            </a:r>
            <a:r>
              <a:rPr lang="pl-PL" sz="2000" b="1" dirty="0"/>
              <a:t>3.000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000" b="1" dirty="0"/>
              <a:t>Harmonogram: </a:t>
            </a:r>
            <a:r>
              <a:rPr lang="pl-PL" sz="2000" dirty="0"/>
              <a:t>minimum </a:t>
            </a:r>
            <a:r>
              <a:rPr lang="pl-PL" sz="2000" b="1" dirty="0"/>
              <a:t>2 maksymalnie 4 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 smtClean="0"/>
              <a:t>18.07.2022-31.12.2022</a:t>
            </a:r>
            <a:r>
              <a:rPr lang="pl-PL" sz="2000" dirty="0">
                <a:solidFill>
                  <a:srgbClr val="FF00FF"/>
                </a:solidFill>
              </a:rPr>
              <a:t/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Pula na dotacje:</a:t>
            </a:r>
            <a:r>
              <a:rPr lang="pl-PL" altLang="pl-PL" sz="2400" b="1" dirty="0">
                <a:solidFill>
                  <a:srgbClr val="FF00FF"/>
                </a:solidFill>
              </a:rPr>
              <a:t> </a:t>
            </a:r>
            <a:r>
              <a:rPr lang="pl-PL" altLang="pl-PL" sz="2400" b="1" dirty="0" smtClean="0"/>
              <a:t>18 000,00 </a:t>
            </a:r>
            <a:r>
              <a:rPr lang="pl-PL" altLang="pl-PL" sz="2400" b="1" dirty="0"/>
              <a:t>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Termin złożenia wniosku: </a:t>
            </a:r>
            <a:r>
              <a:rPr lang="pl-PL" altLang="pl-PL" sz="2400" b="1" dirty="0" smtClean="0"/>
              <a:t>30-06-2022, </a:t>
            </a:r>
            <a:r>
              <a:rPr lang="pl-PL" altLang="pl-PL" sz="2000" b="1" dirty="0"/>
              <a:t>przez generator dostępny na stronie</a:t>
            </a:r>
            <a:r>
              <a:rPr lang="pl-PL" altLang="pl-PL" sz="2000" b="1" dirty="0">
                <a:solidFill>
                  <a:srgbClr val="FF00FF"/>
                </a:solidFill>
              </a:rPr>
              <a:t> </a:t>
            </a:r>
            <a:r>
              <a:rPr lang="pl-PL" altLang="pl-PL" sz="2000" b="1" dirty="0">
                <a:solidFill>
                  <a:srgbClr val="FF00FF"/>
                </a:solidFill>
                <a:hlinkClick r:id="rId3"/>
              </a:rPr>
              <a:t>http://system.dzialajlokalnie.pl</a:t>
            </a: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Czas realizacji projektów: </a:t>
            </a:r>
            <a:r>
              <a:rPr lang="pl-PL" altLang="pl-PL" sz="2000" b="1" dirty="0" smtClean="0"/>
              <a:t>18 </a:t>
            </a:r>
            <a:r>
              <a:rPr lang="pl-PL" altLang="pl-PL" sz="2000" b="1" dirty="0" smtClean="0"/>
              <a:t>lipca </a:t>
            </a:r>
            <a:r>
              <a:rPr lang="pl-PL" altLang="pl-PL" sz="2000" b="1" dirty="0"/>
              <a:t>2022 </a:t>
            </a:r>
            <a:r>
              <a:rPr lang="pl-PL" altLang="pl-PL" sz="2000" dirty="0"/>
              <a:t>–</a:t>
            </a:r>
            <a:r>
              <a:rPr lang="pl-PL" altLang="pl-PL" sz="2000" b="1" dirty="0"/>
              <a:t> 31 grudnia 2022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Konsultacje udzielane będą w: siedzibie ODL pod nr </a:t>
            </a:r>
            <a:r>
              <a:rPr lang="pl-PL" altLang="pl-PL" sz="2000" b="1" dirty="0" smtClean="0"/>
              <a:t>telefonu: 667666508</a:t>
            </a:r>
            <a:endParaRPr lang="pl-PL" altLang="pl-PL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000" b="1" dirty="0"/>
              <a:t>Formularz wniosku i regulamin konkursu można obejrzeć na </a:t>
            </a:r>
            <a:r>
              <a:rPr lang="pl-PL" altLang="pl-PL" sz="2000" b="1" dirty="0" smtClean="0"/>
              <a:t>stronie: </a:t>
            </a:r>
            <a:r>
              <a:rPr lang="pl-PL" altLang="pl-PL" sz="2000" b="1" dirty="0" smtClean="0">
                <a:hlinkClick r:id="rId4"/>
              </a:rPr>
              <a:t>www.fundacjahoryzont360.pl</a:t>
            </a:r>
            <a:endParaRPr lang="pl-PL" altLang="pl-PL" sz="2000" b="1" dirty="0" smtClean="0"/>
          </a:p>
          <a:p>
            <a:pPr marL="0" indent="0">
              <a:lnSpc>
                <a:spcPct val="120000"/>
              </a:lnSpc>
              <a:buNone/>
            </a:pPr>
            <a:endParaRPr lang="pl-PL" alt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74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 i w 2022 roku projektów służących walce z pandemią lub przeciwdziałaniu negatywnym skutkom pandemii),</a:t>
            </a:r>
            <a:endParaRPr lang="pl-PL" alt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</p:spTree>
    <p:extLst>
      <p:ext uri="{BB962C8B-B14F-4D97-AF65-F5344CB8AC3E}">
        <p14:creationId xmlns:p14="http://schemas.microsoft.com/office/powerpoint/2010/main" xmlns="" val="407897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http://system.dzialajlokalnie.pl</a:t>
            </a:r>
          </a:p>
        </p:txBody>
      </p:sp>
    </p:spTree>
    <p:extLst>
      <p:ext uri="{BB962C8B-B14F-4D97-AF65-F5344CB8AC3E}">
        <p14:creationId xmlns:p14="http://schemas.microsoft.com/office/powerpoint/2010/main" xmlns="" val="350118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 smtClean="0"/>
              <a:t>30</a:t>
            </a:r>
            <a:r>
              <a:rPr lang="pl-PL" sz="2000" b="1" dirty="0" smtClean="0"/>
              <a:t>.06.2022 </a:t>
            </a:r>
            <a:r>
              <a:rPr lang="pl-PL" sz="2000" b="1" dirty="0"/>
              <a:t>r.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dirty="0"/>
              <a:t>programu „Działaj Lokalnie”</a:t>
            </a:r>
            <a:br>
              <a:rPr lang="pl-PL" sz="2000" dirty="0"/>
            </a:br>
            <a:r>
              <a:rPr lang="pl-PL" sz="2000" dirty="0"/>
              <a:t>i jest kompletny (tj. zawiera odpowiedzi na wszystkie pytania).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części III Regulaminu.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2-4 </a:t>
            </a:r>
            <a:r>
              <a:rPr lang="pl-PL" sz="2000" dirty="0" smtClean="0"/>
              <a:t>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 smtClean="0"/>
              <a:t>18</a:t>
            </a:r>
            <a:r>
              <a:rPr lang="pl-PL" sz="2000" b="1" dirty="0" smtClean="0"/>
              <a:t>.07.2022-31.12.2022</a:t>
            </a:r>
            <a:r>
              <a:rPr lang="pl-PL" sz="2000" dirty="0">
                <a:solidFill>
                  <a:srgbClr val="FF00FF"/>
                </a:solidFill>
              </a:rPr>
              <a:t/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/>
              <a:t>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0781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23823" cy="4711845"/>
          </a:xfrm>
        </p:spPr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 smtClean="0"/>
              <a:t>3.000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 i w 2022 roku projektów służących walce z pandemią lub przeciwdziałaniu negatywnym skutkom pandemii),</a:t>
            </a:r>
            <a:r>
              <a:rPr lang="pl-PL" sz="2000" b="1" dirty="0"/>
              <a:t> </a:t>
            </a:r>
            <a:r>
              <a:rPr lang="pl-PL" altLang="pl-PL" sz="2000" dirty="0"/>
              <a:t>pozostała część </a:t>
            </a: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</a:t>
            </a:r>
            <a:r>
              <a:rPr lang="pl-PL" altLang="pl-PL" sz="2000" b="1" dirty="0" err="1"/>
              <a:t>PAFW</a:t>
            </a:r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02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78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xmlns="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ORYZONT_360_logo_peł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9020" y="4391026"/>
            <a:ext cx="19939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736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8C75486-7967-4C37-8DD0-262C4A454F90}"/>
              </a:ext>
            </a:extLst>
          </p:cNvPr>
          <p:cNvSpPr txBox="1"/>
          <p:nvPr/>
        </p:nvSpPr>
        <p:spPr>
          <a:xfrm>
            <a:off x="438539" y="1731932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C6A3018-EA07-4710-A4D2-A577B08F07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9584" y="1801323"/>
            <a:ext cx="6006581" cy="4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86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7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42785" cy="4711845"/>
          </a:xfrm>
        </p:spPr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 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projektu, n</a:t>
            </a:r>
            <a:r>
              <a:rPr lang="pl-PL" altLang="pl-PL" sz="2000" i="1" dirty="0"/>
              <a:t>ie dotyczy to projektów mających na celu walkę ze skutkami pandemii COVID-19 w sytuacji wygaśnięcia pandemii na danym terenie</a:t>
            </a:r>
            <a:br>
              <a:rPr lang="pl-PL" altLang="pl-PL" sz="2000" i="1" dirty="0"/>
            </a:br>
            <a:r>
              <a:rPr lang="pl-PL" altLang="pl-PL" sz="2000" i="1" dirty="0"/>
              <a:t>i zniesienia obostrzeń sanitarnych;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32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05790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283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7118" y="1802352"/>
            <a:ext cx="6155592" cy="39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310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795" y="106361"/>
            <a:ext cx="4393184" cy="658977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o tytuł 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„Społecznika Roku”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tygodnika „Newsweek Polska”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zaangażowanie lokalne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osób, które działają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rzecz innych, aktywizując swoją społeczność.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Nabór wniosków jest ogłaszany we wrześniu. </a:t>
            </a:r>
          </a:p>
          <a:p>
            <a:pPr>
              <a:lnSpc>
                <a:spcPct val="140000"/>
              </a:lnSpc>
            </a:pPr>
            <a:endParaRPr lang="pl-PL" altLang="pl-PL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Więcej informacji: 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https://www.newsweek.pl/spolecznik-roku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https://www.facebook.com/spolecznikroku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09788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/>
              <a:t>Poprzez Allegro Lokalnie można wspierać swoje lokalne inicjatywy</a:t>
            </a:r>
            <a:br>
              <a:rPr lang="pl-PL" sz="2000" b="1" dirty="0"/>
            </a:br>
            <a:r>
              <a:rPr lang="pl-PL" sz="2000" b="1" dirty="0"/>
              <a:t>w formie zbiórek (tzw. crowdfunding), a zbiórką może być właściwie</a:t>
            </a:r>
            <a:br>
              <a:rPr lang="pl-PL" sz="2000" b="1" dirty="0"/>
            </a:br>
            <a:r>
              <a:rPr lang="pl-PL" sz="2000" b="1" dirty="0"/>
              <a:t>każda akcja wspierająca lokalną społeczność. </a:t>
            </a:r>
          </a:p>
          <a:p>
            <a:pPr marL="0" indent="0">
              <a:buNone/>
            </a:pPr>
            <a:r>
              <a:rPr lang="pl-PL" sz="2000" dirty="0"/>
              <a:t>Można ją założyć jako fundacja, stowarzyszenie, szkoła lub przedszkole</a:t>
            </a:r>
            <a:br>
              <a:rPr lang="pl-PL" sz="2000" dirty="0"/>
            </a:br>
            <a:r>
              <a:rPr lang="pl-PL" sz="2000" dirty="0"/>
              <a:t>– jeśli użytkownik działa w ramach organizacji (np. pełni funkcję dyrektora szkoły, jest członkiem rady rodziców, wolontariuszem).</a:t>
            </a:r>
          </a:p>
          <a:p>
            <a:pPr marL="0" indent="0">
              <a:buNone/>
            </a:pPr>
            <a:r>
              <a:rPr lang="pl-PL" sz="2000" b="1" dirty="0"/>
              <a:t>Taka zbiórka może być sposobem na pozyskanie wymaganego wkładu finansowego do projektu.</a:t>
            </a:r>
          </a:p>
          <a:p>
            <a:pPr marL="0" indent="0">
              <a:buNone/>
            </a:pPr>
            <a:r>
              <a:rPr lang="pl-PL" sz="2000" dirty="0"/>
              <a:t>Allegro Lokalnie to serwis stworzony z myślą o prywatnych osobach sprzedających, skierowany zarówno do odbiorców lokalnych,</a:t>
            </a:r>
            <a:br>
              <a:rPr lang="pl-PL" sz="2000" dirty="0"/>
            </a:br>
            <a:r>
              <a:rPr lang="pl-PL" sz="2000" dirty="0"/>
              <a:t>jak i mieszkańców całego kraju. Organizacja zakładająca zbiórkę nie ponosi żadnych kosztów. Założenie zbiórki na Allegro Lokalnie jest bezpłatne. Wystawianie przedmiotów, które wspierają zbiórkę jest </a:t>
            </a:r>
            <a:r>
              <a:rPr lang="pl-PL" sz="2000"/>
              <a:t>bezpłatne,</a:t>
            </a:r>
            <a:br>
              <a:rPr lang="pl-PL" sz="2000"/>
            </a:br>
            <a:r>
              <a:rPr lang="pl-PL" sz="2000"/>
              <a:t>pod </a:t>
            </a:r>
            <a:r>
              <a:rPr lang="pl-PL" sz="2000" dirty="0"/>
              <a:t>warunkiem przekazania 100% wartości przedmiotu na zbiórkę.</a:t>
            </a:r>
          </a:p>
          <a:p>
            <a:pPr marL="0" indent="0">
              <a:buNone/>
            </a:pPr>
            <a:r>
              <a:rPr lang="pl-PL" sz="2000" dirty="0"/>
              <a:t>Więcej informacji na stronie: </a:t>
            </a:r>
            <a:r>
              <a:rPr lang="pl-PL" sz="2000" dirty="0">
                <a:hlinkClick r:id="rId2"/>
              </a:rPr>
              <a:t>http://bit.ly/ZbiorkiDzialajLokalnie</a:t>
            </a:r>
            <a:r>
              <a:rPr lang="pl-PL" sz="2000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Zbiórki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Allegro Lokalnie </a:t>
            </a:r>
          </a:p>
        </p:txBody>
      </p:sp>
    </p:spTree>
    <p:extLst>
      <p:ext uri="{BB962C8B-B14F-4D97-AF65-F5344CB8AC3E}">
        <p14:creationId xmlns:p14="http://schemas.microsoft.com/office/powerpoint/2010/main" xmlns="" val="409014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D96301-03B0-41B4-B898-3B77B95D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13953" cy="512846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Sprawdzeniu poziomu kompetencji każdego animatora pomocne jest narzędzie </a:t>
            </a:r>
            <a:r>
              <a:rPr lang="pl-PL" altLang="pl-PL" sz="2000" b="1" dirty="0" err="1"/>
              <a:t>Lever</a:t>
            </a:r>
            <a:r>
              <a:rPr lang="pl-PL" altLang="pl-PL" sz="2000" b="1" dirty="0"/>
              <a:t> Basic: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>
                <a:hlinkClick r:id="rId2"/>
              </a:rPr>
              <a:t>http://bit.ly/lever-basic-dzialaj-lokalnie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Lever</a:t>
            </a:r>
            <a:r>
              <a:rPr lang="pl-PL" altLang="pl-PL" sz="2000" b="1" dirty="0"/>
              <a:t> Basic to bezpłatny test kompetencji, umożliwiający badanie</a:t>
            </a:r>
            <a:br>
              <a:rPr lang="pl-PL" altLang="pl-PL" sz="2000" b="1" dirty="0"/>
            </a:br>
            <a:r>
              <a:rPr lang="pl-PL" altLang="pl-PL" sz="2000" b="1" dirty="0"/>
              <a:t>13 kompetencji miękkich cenionych na rynku pracy. </a:t>
            </a:r>
            <a:r>
              <a:rPr lang="pl-PL" altLang="pl-PL" sz="2000" dirty="0"/>
              <a:t>Dzięki niemu wszystkie osoby związane z programem „Działaj Lokalnie” mogą przekonać się, jakie kompetencje miękkie rozwijali podczas działań społecznych</a:t>
            </a:r>
            <a:br>
              <a:rPr lang="pl-PL" altLang="pl-PL" sz="2000" dirty="0"/>
            </a:br>
            <a:r>
              <a:rPr lang="pl-PL" altLang="pl-PL" sz="2000" dirty="0"/>
              <a:t>oraz które kompetencje są ich mocną stroną.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Jak to działa? </a:t>
            </a:r>
            <a:r>
              <a:rPr lang="pl-PL" altLang="pl-PL" sz="2000" dirty="0"/>
              <a:t>Wypełniając test kompetencji, osoba związana z Programem może odnosić się do wybranych kompetencji i potwierdzać, jedynie te,</a:t>
            </a:r>
            <a:br>
              <a:rPr lang="pl-PL" altLang="pl-PL" sz="2000" dirty="0"/>
            </a:br>
            <a:r>
              <a:rPr lang="pl-PL" altLang="pl-PL" sz="2000" dirty="0"/>
              <a:t>które uznaje za istotne z punktu widzenia jej społecznej działalności. 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Test kompetencji wykonuje się przez Internet, w dowolnym miejscu i czasie, dowolną liczbę razy. Na zakończenie można otrzymać zaświadczenie</a:t>
            </a:r>
            <a:br>
              <a:rPr lang="pl-PL" altLang="pl-PL" sz="2000" dirty="0"/>
            </a:br>
            <a:r>
              <a:rPr lang="pl-PL" altLang="pl-PL" sz="2000" dirty="0"/>
              <a:t>z wynikami i raport, ze wskazówkami na temat dalszego rozwoju.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narzędzia jest Fundacja Dobra Sieć.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472AB16-AC19-4280-9A6C-36DE9CB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37A5807-AAA7-41BE-8DBC-1558A810D6B9}"/>
              </a:ext>
            </a:extLst>
          </p:cNvPr>
          <p:cNvSpPr txBox="1"/>
          <p:nvPr/>
        </p:nvSpPr>
        <p:spPr>
          <a:xfrm>
            <a:off x="179344" y="1477818"/>
            <a:ext cx="255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Lever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Basic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1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311906" cy="507709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39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848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xmlns="" val="3985481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</p:spTree>
    <p:extLst>
      <p:ext uri="{BB962C8B-B14F-4D97-AF65-F5344CB8AC3E}">
        <p14:creationId xmlns:p14="http://schemas.microsoft.com/office/powerpoint/2010/main" xmlns="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BA4E087-9C63-4482-968F-919D96C3C40D}"/>
              </a:ext>
            </a:extLst>
          </p:cNvPr>
          <p:cNvSpPr txBox="1"/>
          <p:nvPr/>
        </p:nvSpPr>
        <p:spPr>
          <a:xfrm>
            <a:off x="473312" y="1444706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wolontariat, filantropię, przywództwo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i partnerstwo.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xmlns="" id="{087EDE06-4B68-49B0-AA7A-D7775E723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1633" y="1531673"/>
            <a:ext cx="6245386" cy="46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83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3472" y="1229022"/>
            <a:ext cx="8412520" cy="54278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 </a:t>
            </a:r>
          </a:p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xmlns="" val="3256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EC4C3E7-1DD8-4223-B758-CFC4DC6CE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006" y="3848510"/>
            <a:ext cx="4077729" cy="25146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Działaj Lokalnie to: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840" y="1775870"/>
            <a:ext cx="505206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13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xmlns="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18"/>
            <a:ext cx="10028647" cy="68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xmlns="" val="49034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8646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finansowe,</a:t>
            </a:r>
          </a:p>
          <a:p>
            <a:r>
              <a:rPr lang="pl-PL" sz="2000" b="1" dirty="0"/>
              <a:t>przewidują działania zmniejszające negatywne skutki pandemii.</a:t>
            </a:r>
            <a:r>
              <a:rPr lang="pl-PL" sz="2000" dirty="0"/>
              <a:t> Te negatywne skutki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2692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698</Words>
  <Application>Microsoft Office PowerPoint</Application>
  <PresentationFormat>Niestandardowy</PresentationFormat>
  <Paragraphs>180</Paragraphs>
  <Slides>31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Motyw pakietu Office</vt:lpstr>
      <vt:lpstr>Projekt niestandardowy</vt:lpstr>
      <vt:lpstr>Spotkanie informacyjne dla wnioskodawców  programu „Działaj Lokalnie”</vt:lpstr>
      <vt:lpstr>Slajd 2</vt:lpstr>
      <vt:lpstr>Slajd 3</vt:lpstr>
      <vt:lpstr>Slajd 4</vt:lpstr>
      <vt:lpstr>Slajd 5</vt:lpstr>
      <vt:lpstr>Działaj Lokalnie to: </vt:lpstr>
      <vt:lpstr>Slajd 7</vt:lpstr>
      <vt:lpstr>Zasady udziału w Programie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Formularz wniosku</vt:lpstr>
      <vt:lpstr>Slajd 18</vt:lpstr>
      <vt:lpstr>Slajd 19</vt:lpstr>
      <vt:lpstr>Slajd 20</vt:lpstr>
      <vt:lpstr>Slajd 21</vt:lpstr>
      <vt:lpstr>Slajd 22</vt:lpstr>
      <vt:lpstr>Dodatkowe możliwości dla uczestników Programu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Dziękujemy za uwagę i zapraszamy do dyskusji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ACER</cp:lastModifiedBy>
  <cp:revision>110</cp:revision>
  <dcterms:created xsi:type="dcterms:W3CDTF">2021-03-24T14:14:58Z</dcterms:created>
  <dcterms:modified xsi:type="dcterms:W3CDTF">2022-05-23T21:08:32Z</dcterms:modified>
</cp:coreProperties>
</file>